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10058400" cx="7772400"/>
  <p:notesSz cx="6858000" cy="9144000"/>
  <p:embeddedFontLst>
    <p:embeddedFont>
      <p:font typeface="Pacifico"/>
      <p:regular r:id="rId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 roundtripDataSignature="AMtx7mir6EjfB+goDBGE80LPykbGb3ZU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Pacifico-regular.fntdata"/><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14" name="Google Shape;14;p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1" name="Google Shape;71;p1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7" name="Google Shape;77;p1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20" name="Google Shape;20;p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sz="2040">
                <a:solidFill>
                  <a:schemeClr val="dk1"/>
                </a:solidFill>
              </a:defRPr>
            </a:lvl1pPr>
            <a:lvl2pPr indent="-228600" lvl="1" marL="914400" algn="l">
              <a:lnSpc>
                <a:spcPct val="90000"/>
              </a:lnSpc>
              <a:spcBef>
                <a:spcPts val="425"/>
              </a:spcBef>
              <a:spcAft>
                <a:spcPts val="0"/>
              </a:spcAft>
              <a:buClr>
                <a:srgbClr val="888888"/>
              </a:buClr>
              <a:buSzPts val="1700"/>
              <a:buNone/>
              <a:defRPr sz="1700">
                <a:solidFill>
                  <a:srgbClr val="888888"/>
                </a:solidFill>
              </a:defRPr>
            </a:lvl2pPr>
            <a:lvl3pPr indent="-228600" lvl="2" marL="1371600" algn="l">
              <a:lnSpc>
                <a:spcPct val="90000"/>
              </a:lnSpc>
              <a:spcBef>
                <a:spcPts val="425"/>
              </a:spcBef>
              <a:spcAft>
                <a:spcPts val="0"/>
              </a:spcAft>
              <a:buClr>
                <a:srgbClr val="888888"/>
              </a:buClr>
              <a:buSzPts val="1530"/>
              <a:buNone/>
              <a:defRPr sz="1530">
                <a:solidFill>
                  <a:srgbClr val="888888"/>
                </a:solidFill>
              </a:defRPr>
            </a:lvl3pPr>
            <a:lvl4pPr indent="-228600" lvl="3" marL="1828800" algn="l">
              <a:lnSpc>
                <a:spcPct val="90000"/>
              </a:lnSpc>
              <a:spcBef>
                <a:spcPts val="425"/>
              </a:spcBef>
              <a:spcAft>
                <a:spcPts val="0"/>
              </a:spcAft>
              <a:buClr>
                <a:srgbClr val="888888"/>
              </a:buClr>
              <a:buSzPts val="1360"/>
              <a:buNone/>
              <a:defRPr sz="1360">
                <a:solidFill>
                  <a:srgbClr val="888888"/>
                </a:solidFill>
              </a:defRPr>
            </a:lvl4pPr>
            <a:lvl5pPr indent="-228600" lvl="4" marL="2286000" algn="l">
              <a:lnSpc>
                <a:spcPct val="90000"/>
              </a:lnSpc>
              <a:spcBef>
                <a:spcPts val="425"/>
              </a:spcBef>
              <a:spcAft>
                <a:spcPts val="0"/>
              </a:spcAft>
              <a:buClr>
                <a:srgbClr val="888888"/>
              </a:buClr>
              <a:buSzPts val="1360"/>
              <a:buNone/>
              <a:defRPr sz="1360">
                <a:solidFill>
                  <a:srgbClr val="888888"/>
                </a:solidFill>
              </a:defRPr>
            </a:lvl5pPr>
            <a:lvl6pPr indent="-228600" lvl="5" marL="2743200" algn="l">
              <a:lnSpc>
                <a:spcPct val="90000"/>
              </a:lnSpc>
              <a:spcBef>
                <a:spcPts val="425"/>
              </a:spcBef>
              <a:spcAft>
                <a:spcPts val="0"/>
              </a:spcAft>
              <a:buClr>
                <a:srgbClr val="888888"/>
              </a:buClr>
              <a:buSzPts val="1360"/>
              <a:buNone/>
              <a:defRPr sz="1360">
                <a:solidFill>
                  <a:srgbClr val="888888"/>
                </a:solidFill>
              </a:defRPr>
            </a:lvl6pPr>
            <a:lvl7pPr indent="-228600" lvl="6" marL="3200400" algn="l">
              <a:lnSpc>
                <a:spcPct val="90000"/>
              </a:lnSpc>
              <a:spcBef>
                <a:spcPts val="425"/>
              </a:spcBef>
              <a:spcAft>
                <a:spcPts val="0"/>
              </a:spcAft>
              <a:buClr>
                <a:srgbClr val="888888"/>
              </a:buClr>
              <a:buSzPts val="1360"/>
              <a:buNone/>
              <a:defRPr sz="1360">
                <a:solidFill>
                  <a:srgbClr val="888888"/>
                </a:solidFill>
              </a:defRPr>
            </a:lvl7pPr>
            <a:lvl8pPr indent="-228600" lvl="7" marL="3657600" algn="l">
              <a:lnSpc>
                <a:spcPct val="90000"/>
              </a:lnSpc>
              <a:spcBef>
                <a:spcPts val="425"/>
              </a:spcBef>
              <a:spcAft>
                <a:spcPts val="0"/>
              </a:spcAft>
              <a:buClr>
                <a:srgbClr val="888888"/>
              </a:buClr>
              <a:buSzPts val="1360"/>
              <a:buNone/>
              <a:defRPr sz="1360">
                <a:solidFill>
                  <a:srgbClr val="888888"/>
                </a:solidFill>
              </a:defRPr>
            </a:lvl8pPr>
            <a:lvl9pPr indent="-228600" lvl="8" marL="4114800" algn="l">
              <a:lnSpc>
                <a:spcPct val="90000"/>
              </a:lnSpc>
              <a:spcBef>
                <a:spcPts val="425"/>
              </a:spcBef>
              <a:spcAft>
                <a:spcPts val="0"/>
              </a:spcAft>
              <a:buClr>
                <a:srgbClr val="888888"/>
              </a:buClr>
              <a:buSzPts val="1360"/>
              <a:buNone/>
              <a:defRPr sz="1360">
                <a:solidFill>
                  <a:srgbClr val="888888"/>
                </a:solidFill>
              </a:defRPr>
            </a:lvl9pPr>
          </a:lstStyle>
          <a:p/>
        </p:txBody>
      </p:sp>
      <p:sp>
        <p:nvSpPr>
          <p:cNvPr id="26" name="Google Shape;26;p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2" name="Google Shape;32;p6"/>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3" name="Google Shape;33;p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39" name="Google Shape;39;p7"/>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0" name="Google Shape;40;p7"/>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1" name="Google Shape;41;p7"/>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2" name="Google Shape;42;p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norm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57" name="Google Shape;57;p10"/>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58" name="Google Shape;58;p1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3304282" y="1448226"/>
            <a:ext cx="3934778" cy="7147983"/>
          </a:xfrm>
          <a:prstGeom prst="rect">
            <a:avLst/>
          </a:prstGeom>
          <a:noFill/>
          <a:ln>
            <a:noFill/>
          </a:ln>
        </p:spPr>
      </p:sp>
      <p:sp>
        <p:nvSpPr>
          <p:cNvPr id="64" name="Google Shape;64;p11"/>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5" name="Google Shape;65;p1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4210050" y="4460925"/>
            <a:ext cx="30819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October 3: P.D. Day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October 13: Thanksgiving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October 21: Chip Day</a:t>
            </a:r>
            <a:endParaRPr b="0" i="0" sz="18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Animal Dress Up Day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October 23: Muffins with Mom (See invite and RSVP)</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October 3</a:t>
            </a:r>
            <a:r>
              <a:rPr lang="en-US" sz="1800">
                <a:solidFill>
                  <a:schemeClr val="dk1"/>
                </a:solidFill>
                <a:latin typeface="Calibri"/>
                <a:ea typeface="Calibri"/>
                <a:cs typeface="Calibri"/>
                <a:sym typeface="Calibri"/>
              </a:rPr>
              <a:t>1</a:t>
            </a:r>
            <a:r>
              <a:rPr b="0" i="0" lang="en-US" sz="1800" u="none" cap="none" strike="noStrike">
                <a:solidFill>
                  <a:schemeClr val="dk1"/>
                </a:solidFill>
                <a:latin typeface="Calibri"/>
                <a:ea typeface="Calibri"/>
                <a:cs typeface="Calibri"/>
                <a:sym typeface="Calibri"/>
              </a:rPr>
              <a:t>: Nature Detective    In-class field trip.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85" name="Google Shape;85;p1"/>
          <p:cNvSpPr txBox="1"/>
          <p:nvPr/>
        </p:nvSpPr>
        <p:spPr>
          <a:xfrm>
            <a:off x="480448" y="2125895"/>
            <a:ext cx="337475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What’s happening in the classroom:</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4335649" y="2125895"/>
            <a:ext cx="298729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chemeClr val="dk1"/>
                </a:solidFill>
                <a:latin typeface="Calibri"/>
                <a:ea typeface="Calibri"/>
                <a:cs typeface="Calibri"/>
                <a:sym typeface="Calibri"/>
              </a:rPr>
              <a:t>October Bible Memory</a:t>
            </a:r>
            <a:r>
              <a:rPr b="1" i="0" lang="en-US" sz="2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4335649" y="4075004"/>
            <a:ext cx="2987299" cy="4001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Dates to Remember:</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447513" y="7470008"/>
            <a:ext cx="337475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Things to Remember:</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596900" y="7743825"/>
            <a:ext cx="6515100" cy="1877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If your child does not ride the bus, please plan to arrive at school in time for dismissal at 3:19pm (2:19pm on Wednesdays).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Our parent helper schedule will be shared next week. Helpers Days will commence in October.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Our Library book exchange will happen every </a:t>
            </a:r>
            <a:r>
              <a:rPr lang="en-US" sz="2000">
                <a:solidFill>
                  <a:schemeClr val="dk1"/>
                </a:solidFill>
                <a:latin typeface="Calibri"/>
                <a:ea typeface="Calibri"/>
                <a:cs typeface="Calibri"/>
                <a:sym typeface="Calibri"/>
              </a:rPr>
              <a:t>Tues</a:t>
            </a:r>
            <a:r>
              <a:rPr b="0" i="0" lang="en-US" sz="2000" u="none" cap="none" strike="noStrike">
                <a:solidFill>
                  <a:schemeClr val="dk1"/>
                </a:solidFill>
                <a:latin typeface="Calibri"/>
                <a:ea typeface="Calibri"/>
                <a:cs typeface="Calibri"/>
                <a:sym typeface="Calibri"/>
              </a:rPr>
              <a:t>day. Please return books in the library bag provided.</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4335650" y="2526000"/>
            <a:ext cx="26748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1800">
                <a:solidFill>
                  <a:schemeClr val="dk1"/>
                </a:solidFill>
                <a:latin typeface="Pacifico"/>
                <a:ea typeface="Pacifico"/>
                <a:cs typeface="Pacifico"/>
                <a:sym typeface="Pacifico"/>
              </a:rPr>
              <a:t>He makes me lie down in green pastures, He leads me beside quiet waters. Psalm 23:2</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596900" y="2705100"/>
            <a:ext cx="3289200" cy="4571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US" sz="1500" u="none" cap="none" strike="noStrike">
                <a:solidFill>
                  <a:schemeClr val="dk1"/>
                </a:solidFill>
                <a:latin typeface="Comic Sans MS"/>
                <a:ea typeface="Comic Sans MS"/>
                <a:cs typeface="Comic Sans MS"/>
                <a:sym typeface="Comic Sans MS"/>
              </a:rPr>
              <a:t>We </a:t>
            </a:r>
            <a:r>
              <a:rPr b="0" i="0" lang="en-US" sz="1500" u="none" cap="none" strike="noStrike">
                <a:solidFill>
                  <a:schemeClr val="dk1"/>
                </a:solidFill>
                <a:latin typeface="Arial"/>
                <a:ea typeface="Arial"/>
                <a:cs typeface="Arial"/>
                <a:sym typeface="Arial"/>
              </a:rPr>
              <a:t>are all nicely settling into our routines in the classroom! We have begun our literacy program starting with the Itchy’s Alphabet letter introduction. We will focus on a letter each week (not in alphabetical order). We will also be introducing the UFLI program which will prepare our students with the foundational skills that will prepare them for Grade 1. We are talking about basic geometric shapes and recognizing numerals 0-10. As we wrap up our Bible Lessons on Creation, we will begin learning about Noah’s Ark. We continue to look at seasonal changes in our environment. </a:t>
            </a:r>
            <a:endParaRPr b="0" i="0" sz="1800" u="none" cap="none" strike="noStrike">
              <a:solidFill>
                <a:schemeClr val="dk1"/>
              </a:solidFill>
              <a:latin typeface="Calibri"/>
              <a:ea typeface="Calibri"/>
              <a:cs typeface="Calibri"/>
              <a:sym typeface="Calibri"/>
            </a:endParaRPr>
          </a:p>
        </p:txBody>
      </p:sp>
      <p:pic>
        <p:nvPicPr>
          <p:cNvPr descr="happy thanksgiving cartoon turkey cute and pumpkin in the autumn (Provided by Getty Images)" id="92" name="Google Shape;92;p1"/>
          <p:cNvPicPr preferRelativeResize="0"/>
          <p:nvPr/>
        </p:nvPicPr>
        <p:blipFill rotWithShape="1">
          <a:blip r:embed="rId4">
            <a:alphaModFix/>
          </a:blip>
          <a:srcRect b="0" l="0" r="0" t="0"/>
          <a:stretch/>
        </p:blipFill>
        <p:spPr>
          <a:xfrm>
            <a:off x="6149975" y="6444926"/>
            <a:ext cx="707876" cy="707876"/>
          </a:xfrm>
          <a:prstGeom prst="rect">
            <a:avLst/>
          </a:prstGeom>
          <a:noFill/>
          <a:ln>
            <a:noFill/>
          </a:ln>
        </p:spPr>
      </p:pic>
      <p:pic>
        <p:nvPicPr>
          <p:cNvPr descr="autumn leaves arranged in the shape of a heart with a white background (Provided by Tenor)" id="93" name="Google Shape;93;p1"/>
          <p:cNvPicPr preferRelativeResize="0"/>
          <p:nvPr/>
        </p:nvPicPr>
        <p:blipFill rotWithShape="1">
          <a:blip r:embed="rId5">
            <a:alphaModFix/>
          </a:blip>
          <a:srcRect b="0" l="0" r="0" t="0"/>
          <a:stretch/>
        </p:blipFill>
        <p:spPr>
          <a:xfrm>
            <a:off x="3228887" y="6659146"/>
            <a:ext cx="657225" cy="553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2025-05-09T01:53:09Z</dcterms:created>
  <dc:creator>Samantha Tocholke</dc:creator>
</cp:coreProperties>
</file>